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67" r:id="rId3"/>
    <p:sldId id="257" r:id="rId4"/>
    <p:sldId id="258" r:id="rId5"/>
    <p:sldId id="259" r:id="rId6"/>
    <p:sldId id="266" r:id="rId7"/>
    <p:sldId id="261" r:id="rId8"/>
    <p:sldId id="262" r:id="rId9"/>
    <p:sldId id="263" r:id="rId10"/>
    <p:sldId id="264"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3" autoAdjust="0"/>
    <p:restoredTop sz="94660"/>
  </p:normalViewPr>
  <p:slideViewPr>
    <p:cSldViewPr snapToGrid="0">
      <p:cViewPr varScale="1">
        <p:scale>
          <a:sx n="68" d="100"/>
          <a:sy n="68" d="100"/>
        </p:scale>
        <p:origin x="78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6ED8706-6EEC-40B7-8D3A-425CF27462DA}" type="datetimeFigureOut">
              <a:rPr lang="en-US" smtClean="0"/>
              <a:t>6/22/2020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241C34-E28E-4E86-B348-4584C53534AB}" type="slidenum">
              <a:rPr lang="en-US" smtClean="0"/>
              <a:t>‹#›</a:t>
            </a:fld>
            <a:endParaRPr lang="en-US"/>
          </a:p>
        </p:txBody>
      </p:sp>
    </p:spTree>
    <p:extLst>
      <p:ext uri="{BB962C8B-B14F-4D97-AF65-F5344CB8AC3E}">
        <p14:creationId xmlns:p14="http://schemas.microsoft.com/office/powerpoint/2010/main" val="1830688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D8706-6EEC-40B7-8D3A-425CF27462DA}" type="datetimeFigureOut">
              <a:rPr lang="en-US" smtClean="0"/>
              <a:t>6/22/2020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241C34-E28E-4E86-B348-4584C53534AB}" type="slidenum">
              <a:rPr lang="en-US" smtClean="0"/>
              <a:t>‹#›</a:t>
            </a:fld>
            <a:endParaRPr lang="en-US"/>
          </a:p>
        </p:txBody>
      </p:sp>
    </p:spTree>
    <p:extLst>
      <p:ext uri="{BB962C8B-B14F-4D97-AF65-F5344CB8AC3E}">
        <p14:creationId xmlns:p14="http://schemas.microsoft.com/office/powerpoint/2010/main" val="2676584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ED8706-6EEC-40B7-8D3A-425CF27462DA}" type="datetimeFigureOut">
              <a:rPr lang="en-US" smtClean="0"/>
              <a:t>6/22/2020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241C34-E28E-4E86-B348-4584C53534AB}" type="slidenum">
              <a:rPr lang="en-US" smtClean="0"/>
              <a:t>‹#›</a:t>
            </a:fld>
            <a:endParaRPr lang="en-US"/>
          </a:p>
        </p:txBody>
      </p:sp>
    </p:spTree>
    <p:extLst>
      <p:ext uri="{BB962C8B-B14F-4D97-AF65-F5344CB8AC3E}">
        <p14:creationId xmlns:p14="http://schemas.microsoft.com/office/powerpoint/2010/main" val="179467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ED8706-6EEC-40B7-8D3A-425CF27462DA}" type="datetimeFigureOut">
              <a:rPr lang="en-US" smtClean="0"/>
              <a:t>6/22/2020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241C34-E28E-4E86-B348-4584C53534AB}" type="slidenum">
              <a:rPr lang="en-US" smtClean="0"/>
              <a:t>‹#›</a:t>
            </a:fld>
            <a:endParaRPr lang="en-US"/>
          </a:p>
        </p:txBody>
      </p:sp>
    </p:spTree>
    <p:extLst>
      <p:ext uri="{BB962C8B-B14F-4D97-AF65-F5344CB8AC3E}">
        <p14:creationId xmlns:p14="http://schemas.microsoft.com/office/powerpoint/2010/main" val="3697817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ED8706-6EEC-40B7-8D3A-425CF27462DA}" type="datetimeFigureOut">
              <a:rPr lang="en-US" smtClean="0"/>
              <a:t>6/22/2020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241C34-E28E-4E86-B348-4584C53534AB}" type="slidenum">
              <a:rPr lang="en-US" smtClean="0"/>
              <a:t>‹#›</a:t>
            </a:fld>
            <a:endParaRPr lang="en-US"/>
          </a:p>
        </p:txBody>
      </p:sp>
    </p:spTree>
    <p:extLst>
      <p:ext uri="{BB962C8B-B14F-4D97-AF65-F5344CB8AC3E}">
        <p14:creationId xmlns:p14="http://schemas.microsoft.com/office/powerpoint/2010/main" val="3798700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ED8706-6EEC-40B7-8D3A-425CF27462DA}" type="datetimeFigureOut">
              <a:rPr lang="en-US" smtClean="0"/>
              <a:t>6/22/2020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241C34-E28E-4E86-B348-4584C53534AB}" type="slidenum">
              <a:rPr lang="en-US" smtClean="0"/>
              <a:t>‹#›</a:t>
            </a:fld>
            <a:endParaRPr lang="en-US"/>
          </a:p>
        </p:txBody>
      </p:sp>
    </p:spTree>
    <p:extLst>
      <p:ext uri="{BB962C8B-B14F-4D97-AF65-F5344CB8AC3E}">
        <p14:creationId xmlns:p14="http://schemas.microsoft.com/office/powerpoint/2010/main" val="1884643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ED8706-6EEC-40B7-8D3A-425CF27462DA}" type="datetimeFigureOut">
              <a:rPr lang="en-US" smtClean="0"/>
              <a:t>6/22/2020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241C34-E28E-4E86-B348-4584C53534AB}" type="slidenum">
              <a:rPr lang="en-US" smtClean="0"/>
              <a:t>‹#›</a:t>
            </a:fld>
            <a:endParaRPr lang="en-US"/>
          </a:p>
        </p:txBody>
      </p:sp>
    </p:spTree>
    <p:extLst>
      <p:ext uri="{BB962C8B-B14F-4D97-AF65-F5344CB8AC3E}">
        <p14:creationId xmlns:p14="http://schemas.microsoft.com/office/powerpoint/2010/main" val="2091351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D8706-6EEC-40B7-8D3A-425CF27462DA}" type="datetimeFigureOut">
              <a:rPr lang="en-US" smtClean="0"/>
              <a:t>6/22/2020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241C34-E28E-4E86-B348-4584C53534AB}" type="slidenum">
              <a:rPr lang="en-US" smtClean="0"/>
              <a:t>‹#›</a:t>
            </a:fld>
            <a:endParaRPr lang="en-US"/>
          </a:p>
        </p:txBody>
      </p:sp>
    </p:spTree>
    <p:extLst>
      <p:ext uri="{BB962C8B-B14F-4D97-AF65-F5344CB8AC3E}">
        <p14:creationId xmlns:p14="http://schemas.microsoft.com/office/powerpoint/2010/main" val="2349784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ED8706-6EEC-40B7-8D3A-425CF27462DA}" type="datetimeFigureOut">
              <a:rPr lang="en-US" smtClean="0"/>
              <a:t>6/22/2020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241C34-E28E-4E86-B348-4584C53534AB}" type="slidenum">
              <a:rPr lang="en-US" smtClean="0"/>
              <a:t>‹#›</a:t>
            </a:fld>
            <a:endParaRPr lang="en-US"/>
          </a:p>
        </p:txBody>
      </p:sp>
    </p:spTree>
    <p:extLst>
      <p:ext uri="{BB962C8B-B14F-4D97-AF65-F5344CB8AC3E}">
        <p14:creationId xmlns:p14="http://schemas.microsoft.com/office/powerpoint/2010/main" val="1619900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ED8706-6EEC-40B7-8D3A-425CF27462DA}" type="datetimeFigureOut">
              <a:rPr lang="en-US" smtClean="0"/>
              <a:t>6/22/2020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241C34-E28E-4E86-B348-4584C53534AB}" type="slidenum">
              <a:rPr lang="en-US" smtClean="0"/>
              <a:t>‹#›</a:t>
            </a:fld>
            <a:endParaRPr lang="en-US"/>
          </a:p>
        </p:txBody>
      </p:sp>
    </p:spTree>
    <p:extLst>
      <p:ext uri="{BB962C8B-B14F-4D97-AF65-F5344CB8AC3E}">
        <p14:creationId xmlns:p14="http://schemas.microsoft.com/office/powerpoint/2010/main" val="518769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ED8706-6EEC-40B7-8D3A-425CF27462DA}" type="datetimeFigureOut">
              <a:rPr lang="en-US" smtClean="0"/>
              <a:t>6/22/2020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241C34-E28E-4E86-B348-4584C53534AB}"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043031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ED8706-6EEC-40B7-8D3A-425CF27462DA}" type="datetimeFigureOut">
              <a:rPr lang="en-US" smtClean="0"/>
              <a:t>6/22/2020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241C34-E28E-4E86-B348-4584C53534AB}" type="slidenum">
              <a:rPr lang="en-US" smtClean="0"/>
              <a:t>‹#›</a:t>
            </a:fld>
            <a:endParaRPr lang="en-US"/>
          </a:p>
        </p:txBody>
      </p:sp>
    </p:spTree>
    <p:extLst>
      <p:ext uri="{BB962C8B-B14F-4D97-AF65-F5344CB8AC3E}">
        <p14:creationId xmlns:p14="http://schemas.microsoft.com/office/powerpoint/2010/main" val="12072938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ED8706-6EEC-40B7-8D3A-425CF27462DA}" type="datetimeFigureOut">
              <a:rPr lang="en-US" smtClean="0"/>
              <a:t>6/22/2020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241C34-E28E-4E86-B348-4584C53534A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61231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ED8706-6EEC-40B7-8D3A-425CF27462DA}" type="datetimeFigureOut">
              <a:rPr lang="en-US" smtClean="0"/>
              <a:t>6/22/2020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241C34-E28E-4E86-B348-4584C53534AB}" type="slidenum">
              <a:rPr lang="en-US" smtClean="0"/>
              <a:t>‹#›</a:t>
            </a:fld>
            <a:endParaRPr lang="en-US"/>
          </a:p>
        </p:txBody>
      </p:sp>
    </p:spTree>
    <p:extLst>
      <p:ext uri="{BB962C8B-B14F-4D97-AF65-F5344CB8AC3E}">
        <p14:creationId xmlns:p14="http://schemas.microsoft.com/office/powerpoint/2010/main" val="24305555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D8706-6EEC-40B7-8D3A-425CF27462DA}" type="datetimeFigureOut">
              <a:rPr lang="en-US" smtClean="0"/>
              <a:t>6/22/2020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241C34-E28E-4E86-B348-4584C53534AB}" type="slidenum">
              <a:rPr lang="en-US" smtClean="0"/>
              <a:t>‹#›</a:t>
            </a:fld>
            <a:endParaRPr lang="en-US"/>
          </a:p>
        </p:txBody>
      </p:sp>
    </p:spTree>
    <p:extLst>
      <p:ext uri="{BB962C8B-B14F-4D97-AF65-F5344CB8AC3E}">
        <p14:creationId xmlns:p14="http://schemas.microsoft.com/office/powerpoint/2010/main" val="23216468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D8706-6EEC-40B7-8D3A-425CF27462DA}" type="datetimeFigureOut">
              <a:rPr lang="en-US" smtClean="0"/>
              <a:t>6/22/2020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241C34-E28E-4E86-B348-4584C53534AB}" type="slidenum">
              <a:rPr lang="en-US" smtClean="0"/>
              <a:t>‹#›</a:t>
            </a:fld>
            <a:endParaRPr lang="en-US"/>
          </a:p>
        </p:txBody>
      </p:sp>
    </p:spTree>
    <p:extLst>
      <p:ext uri="{BB962C8B-B14F-4D97-AF65-F5344CB8AC3E}">
        <p14:creationId xmlns:p14="http://schemas.microsoft.com/office/powerpoint/2010/main" val="381356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ED8706-6EEC-40B7-8D3A-425CF27462DA}" type="datetimeFigureOut">
              <a:rPr lang="en-US" smtClean="0"/>
              <a:t>6/22/2020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5241C34-E28E-4E86-B348-4584C53534AB}" type="slidenum">
              <a:rPr lang="en-US" smtClean="0"/>
              <a:t>‹#›</a:t>
            </a:fld>
            <a:endParaRPr lang="en-US"/>
          </a:p>
        </p:txBody>
      </p:sp>
    </p:spTree>
    <p:extLst>
      <p:ext uri="{BB962C8B-B14F-4D97-AF65-F5344CB8AC3E}">
        <p14:creationId xmlns:p14="http://schemas.microsoft.com/office/powerpoint/2010/main" val="3259178335"/>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media.voguebusiness.com/photos/5db2f939ed87710008be35bb/2:3/w_1366%2cc_limit/lash-extensions-voguebus-lashify-oct-19-article.jp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statista.com/statistics/323101/sales-of-false-eyelashes-and-adhesives-in-the-us/"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Image%20link:%20https:/seenaowell.com/blog/wp-content/uploads/2017/10/actriz-seena-owen.jp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4598-62B5-43EA-9D10-89E2771F9730}"/>
              </a:ext>
            </a:extLst>
          </p:cNvPr>
          <p:cNvSpPr>
            <a:spLocks noGrp="1"/>
          </p:cNvSpPr>
          <p:nvPr>
            <p:ph type="ctrTitle"/>
          </p:nvPr>
        </p:nvSpPr>
        <p:spPr>
          <a:xfrm>
            <a:off x="1524000" y="0"/>
            <a:ext cx="9144000" cy="2223655"/>
          </a:xfrm>
        </p:spPr>
        <p:txBody>
          <a:bodyPr>
            <a:normAutofit fontScale="90000"/>
          </a:bodyPr>
          <a:lstStyle/>
          <a:p>
            <a:r>
              <a:rPr lang="en-US" dirty="0">
                <a:latin typeface="Times New Roman" panose="02020603050405020304" pitchFamily="18" charset="0"/>
                <a:cs typeface="Times New Roman" panose="02020603050405020304" pitchFamily="18" charset="0"/>
              </a:rPr>
              <a:t>Eyelash purchase</a:t>
            </a:r>
            <a:br>
              <a:rPr lang="en-US" dirty="0">
                <a:latin typeface="Times New Roman" panose="02020603050405020304" pitchFamily="18" charset="0"/>
                <a:cs typeface="Times New Roman" panose="02020603050405020304" pitchFamily="18" charset="0"/>
              </a:rPr>
            </a:br>
            <a:r>
              <a:rPr lang="en-US" sz="3100" b="1" dirty="0">
                <a:latin typeface="Times New Roman" panose="02020603050405020304" pitchFamily="18" charset="0"/>
                <a:cs typeface="Times New Roman" panose="02020603050405020304" pitchFamily="18" charset="0"/>
              </a:rPr>
              <a:t>Consumer behavior</a:t>
            </a:r>
            <a:br>
              <a:rPr lang="en-US" sz="3100" b="1" dirty="0">
                <a:latin typeface="Times New Roman" panose="02020603050405020304" pitchFamily="18" charset="0"/>
                <a:cs typeface="Times New Roman" panose="02020603050405020304" pitchFamily="18" charset="0"/>
              </a:rPr>
            </a:br>
            <a:r>
              <a:rPr lang="en-US" sz="3100" b="1" dirty="0">
                <a:latin typeface="Times New Roman" panose="02020603050405020304" pitchFamily="18" charset="0"/>
                <a:cs typeface="Times New Roman" panose="02020603050405020304" pitchFamily="18" charset="0"/>
              </a:rPr>
              <a:t>Students name</a:t>
            </a:r>
            <a:br>
              <a:rPr lang="en-US" b="1"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CC04B034-FC35-48D2-8C3F-C7F9BA58F2F6}"/>
              </a:ext>
            </a:extLst>
          </p:cNvPr>
          <p:cNvSpPr>
            <a:spLocks noGrp="1"/>
          </p:cNvSpPr>
          <p:nvPr>
            <p:ph type="subTitle" idx="1"/>
          </p:nvPr>
        </p:nvSpPr>
        <p:spPr>
          <a:xfrm>
            <a:off x="1524000" y="1579417"/>
            <a:ext cx="9144000" cy="4966857"/>
          </a:xfrm>
        </p:spPr>
        <p:txBody>
          <a:bodyPr>
            <a:normAutofit/>
          </a:bodyPr>
          <a:lstStyle/>
          <a:p>
            <a:endParaRPr lang="en-US"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r>
              <a:rPr lang="en-US" sz="1100" b="1" dirty="0">
                <a:latin typeface="Times New Roman" panose="02020603050405020304" pitchFamily="18" charset="0"/>
                <a:cs typeface="Times New Roman" panose="02020603050405020304" pitchFamily="18" charset="0"/>
              </a:rPr>
              <a:t>Image link: https://</a:t>
            </a:r>
            <a:r>
              <a:rPr lang="en-US" sz="1100" b="1" dirty="0">
                <a:latin typeface="Times New Roman" panose="02020603050405020304" pitchFamily="18" charset="0"/>
                <a:cs typeface="Times New Roman" panose="02020603050405020304" pitchFamily="18" charset="0"/>
                <a:hlinkClick r:id="rId2"/>
              </a:rPr>
              <a:t>media.voguebusiness.com/photos/5db2f939ed87710008be35bb/2:3/w_1366%2cc_limit/lash-extensions-voguebus-lashify-oct-19-article.jpg</a:t>
            </a:r>
            <a:endParaRPr lang="en-US" b="1" dirty="0">
              <a:latin typeface="Times New Roman" panose="02020603050405020304" pitchFamily="18" charset="0"/>
              <a:cs typeface="Times New Roman" panose="02020603050405020304" pitchFamily="18" charset="0"/>
            </a:endParaRPr>
          </a:p>
          <a:p>
            <a:endParaRPr lang="en-US" dirty="0"/>
          </a:p>
        </p:txBody>
      </p:sp>
      <p:pic>
        <p:nvPicPr>
          <p:cNvPr id="1028" name="Picture 4" descr="Woman Discovers Over 100 Mites in Eyelashes Because of Unwashed ...">
            <a:extLst>
              <a:ext uri="{FF2B5EF4-FFF2-40B4-BE49-F238E27FC236}">
                <a16:creationId xmlns:a16="http://schemas.microsoft.com/office/drawing/2014/main" id="{F6AC08CD-8B85-4809-B99D-F0C4FBAB39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7255" y="2076883"/>
            <a:ext cx="3390314" cy="2223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922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B02A7E-C641-4881-9B3C-FEE9370F701B}"/>
              </a:ext>
            </a:extLst>
          </p:cNvPr>
          <p:cNvSpPr/>
          <p:nvPr/>
        </p:nvSpPr>
        <p:spPr>
          <a:xfrm>
            <a:off x="3048000" y="2828836"/>
            <a:ext cx="6096000" cy="2800767"/>
          </a:xfrm>
          <a:prstGeom prst="rect">
            <a:avLst/>
          </a:prstGeom>
        </p:spPr>
        <p:txBody>
          <a:bodyPr>
            <a:spAutoFit/>
          </a:bodyPr>
          <a:lstStyle/>
          <a:p>
            <a:r>
              <a:rPr lang="en-US" sz="4400" dirty="0"/>
              <a:t>Institutional Affiliation</a:t>
            </a:r>
          </a:p>
          <a:p>
            <a:r>
              <a:rPr lang="en-US" sz="4400" dirty="0"/>
              <a:t>Professor’s Name</a:t>
            </a:r>
          </a:p>
          <a:p>
            <a:r>
              <a:rPr lang="en-US" sz="4400" dirty="0"/>
              <a:t>Student’s Name </a:t>
            </a:r>
          </a:p>
          <a:p>
            <a:r>
              <a:rPr lang="en-US" sz="4400" dirty="0"/>
              <a:t>Date </a:t>
            </a:r>
          </a:p>
        </p:txBody>
      </p:sp>
    </p:spTree>
    <p:extLst>
      <p:ext uri="{BB962C8B-B14F-4D97-AF65-F5344CB8AC3E}">
        <p14:creationId xmlns:p14="http://schemas.microsoft.com/office/powerpoint/2010/main" val="3372472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5AA2C-E7E5-4F79-9AA7-6AD7535A24FF}"/>
              </a:ext>
            </a:extLst>
          </p:cNvPr>
          <p:cNvSpPr>
            <a:spLocks noGrp="1"/>
          </p:cNvSpPr>
          <p:nvPr>
            <p:ph type="ctrTitle"/>
          </p:nvPr>
        </p:nvSpPr>
        <p:spPr>
          <a:xfrm>
            <a:off x="1364566" y="211015"/>
            <a:ext cx="9303434" cy="1758462"/>
          </a:xfrm>
        </p:spPr>
        <p:txBody>
          <a:bodyPr>
            <a:normAutofit/>
          </a:bodyPr>
          <a:lstStyle/>
          <a:p>
            <a:r>
              <a:rPr lang="en-US" sz="3200" dirty="0">
                <a:latin typeface="Times New Roman" panose="02020603050405020304" pitchFamily="18" charset="0"/>
                <a:cs typeface="Times New Roman" panose="02020603050405020304" pitchFamily="18" charset="0"/>
              </a:rPr>
              <a:t>$1.6 million sales market for eyelashes in the US</a:t>
            </a:r>
            <a:br>
              <a:rPr lang="en-US" sz="32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hlinkClick r:id="rId2"/>
              </a:rPr>
              <a:t>https://www.statista.com/statistics/323101/sales-of-false-eyelashes-and-adhesives-in-the-us/</a:t>
            </a:r>
            <a:endParaRPr lang="en-US" sz="16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82CCC824-6077-4A3A-8600-83ABE781FA08}"/>
              </a:ext>
            </a:extLst>
          </p:cNvPr>
          <p:cNvSpPr>
            <a:spLocks noGrp="1"/>
          </p:cNvSpPr>
          <p:nvPr>
            <p:ph type="subTitle" idx="1"/>
          </p:nvPr>
        </p:nvSpPr>
        <p:spPr>
          <a:xfrm>
            <a:off x="1524000" y="1969477"/>
            <a:ext cx="9144000" cy="3826412"/>
          </a:xfrm>
        </p:spPr>
        <p:txBody>
          <a:bodyPr>
            <a:normAutofit fontScale="92500" lnSpcReduction="10000"/>
          </a:bodyPr>
          <a:lstStyle/>
          <a:p>
            <a:pPr marL="342900" indent="-342900" algn="l">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As a fashion company, the audience is the management board to ensure they incorporate it into the company. According to the vogue business statistics, the eyelash extension is highly likely to grow in the by over fourteen percent in the next one year. (Jesicca, 2019)</a:t>
            </a:r>
          </a:p>
          <a:p>
            <a:pPr marL="342900" indent="-342900" algn="l">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These sales were drove by companies such as Lashify, Ardell, Borboleta Beauty and thrive Cosmetics.</a:t>
            </a:r>
          </a:p>
          <a:p>
            <a:pPr marL="342900" indent="-342900" algn="l">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comprehend the universe of eyelashes, I talked to the founder of DIY extensions that brands lashify. Sahara says that their main aim is to save their customers and buyers from long and tiring sessions of sitting at the salon to get their eyelashes done.</a:t>
            </a:r>
          </a:p>
          <a:p>
            <a:pPr marL="342900" indent="-342900" algn="l">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She adds that their eyelash market has grown by over seventy percent since it was launched in  2018 January. According to spate, eyelash sales have increased by over 220% only last year.</a:t>
            </a:r>
          </a:p>
          <a:p>
            <a:pPr marL="342900" indent="-342900" algn="l">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Reviews from customers say that their products are worth the money, are simple to use and they look very natural. </a:t>
            </a:r>
          </a:p>
          <a:p>
            <a:pPr marL="342900" indent="-342900" algn="l">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Source: Vogue Business(2019)</a:t>
            </a:r>
          </a:p>
        </p:txBody>
      </p:sp>
    </p:spTree>
    <p:extLst>
      <p:ext uri="{BB962C8B-B14F-4D97-AF65-F5344CB8AC3E}">
        <p14:creationId xmlns:p14="http://schemas.microsoft.com/office/powerpoint/2010/main" val="1954483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B79B5-67B5-4567-BD64-56F19E9F516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is consumer behavior?</a:t>
            </a:r>
          </a:p>
        </p:txBody>
      </p:sp>
      <p:sp>
        <p:nvSpPr>
          <p:cNvPr id="3" name="Content Placeholder 2">
            <a:extLst>
              <a:ext uri="{FF2B5EF4-FFF2-40B4-BE49-F238E27FC236}">
                <a16:creationId xmlns:a16="http://schemas.microsoft.com/office/drawing/2014/main" id="{C941BF24-C861-47FB-A01A-528CFEA354BB}"/>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Consumer behavior involves key features that have effects on the searching, selection and a customers purchase of product. (</a:t>
            </a:r>
            <a:r>
              <a:rPr lang="en-US" dirty="0" err="1">
                <a:latin typeface="Times New Roman" panose="02020603050405020304" pitchFamily="18" charset="0"/>
                <a:cs typeface="Times New Roman" panose="02020603050405020304" pitchFamily="18" charset="0"/>
              </a:rPr>
              <a:t>Boarden</a:t>
            </a:r>
            <a:r>
              <a:rPr lang="en-US" dirty="0">
                <a:latin typeface="Times New Roman" panose="02020603050405020304" pitchFamily="18" charset="0"/>
                <a:cs typeface="Times New Roman" panose="02020603050405020304" pitchFamily="18" charset="0"/>
              </a:rPr>
              <a:t>, 2015)</a:t>
            </a:r>
            <a:endParaRPr lang="en-US" dirty="0">
              <a:solidFill>
                <a:srgbClr val="FF000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For instance, in purchasing of eyelashes, the customer may look at the:</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cost of the lashes.</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simplicity of use.</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naturality of the eyelashes.</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durability of the lashes. (Jessica, 2019)</a:t>
            </a:r>
          </a:p>
          <a:p>
            <a:endParaRPr lang="en-US" dirty="0"/>
          </a:p>
        </p:txBody>
      </p:sp>
    </p:spTree>
    <p:extLst>
      <p:ext uri="{BB962C8B-B14F-4D97-AF65-F5344CB8AC3E}">
        <p14:creationId xmlns:p14="http://schemas.microsoft.com/office/powerpoint/2010/main" val="816269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04B59-1310-4E78-9A57-58596A2EDE9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Consumer behavior process</a:t>
            </a:r>
            <a:endParaRPr lang="en-US" dirty="0"/>
          </a:p>
        </p:txBody>
      </p:sp>
      <p:sp>
        <p:nvSpPr>
          <p:cNvPr id="3" name="Content Placeholder 2">
            <a:extLst>
              <a:ext uri="{FF2B5EF4-FFF2-40B4-BE49-F238E27FC236}">
                <a16:creationId xmlns:a16="http://schemas.microsoft.com/office/drawing/2014/main" id="{584115C8-C4E8-4DE8-B10C-E82B32ECF9B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Acquire- it involves searching for necessary data regarding the product, gauging the alternatives to your product brands or purchases.  For instance, a customer may select eyelash product from Lashify and compare them to Ardell in terms of pricing, durability and naturality of the two products .(Schroeder, 2015). </a:t>
            </a:r>
          </a:p>
          <a:p>
            <a:r>
              <a:rPr lang="en-US" dirty="0">
                <a:latin typeface="Times New Roman" panose="02020603050405020304" pitchFamily="18" charset="0"/>
                <a:cs typeface="Times New Roman" panose="02020603050405020304" pitchFamily="18" charset="0"/>
              </a:rPr>
              <a:t>Buying- it involves getting a product by credit or paying an equivalent of the product, mostly in monetary terms. For instance, a customer will pay a certain amount for exchange of the eyelashes. According Vogue business(Jessica, 2019) , a pair of lashes goes for an average of $300.</a:t>
            </a:r>
          </a:p>
        </p:txBody>
      </p:sp>
    </p:spTree>
    <p:extLst>
      <p:ext uri="{BB962C8B-B14F-4D97-AF65-F5344CB8AC3E}">
        <p14:creationId xmlns:p14="http://schemas.microsoft.com/office/powerpoint/2010/main" val="797814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7125B-DB06-4498-9777-89360A5C9DDF}"/>
              </a:ext>
            </a:extLst>
          </p:cNvPr>
          <p:cNvSpPr>
            <a:spLocks noGrp="1"/>
          </p:cNvSpPr>
          <p:nvPr>
            <p:ph type="title"/>
          </p:nvPr>
        </p:nvSpPr>
        <p:spPr/>
        <p:txBody>
          <a:bodyPr/>
          <a:lstStyle/>
          <a:p>
            <a:pPr algn="ct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id="{74E64BD4-6045-4FB8-9224-186A8176EB61}"/>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Usage- it involves how, when and where and under what conditions consumers should use the product. For instance, the eyelash casing should come with instructions on how to attach the lashes, how long the lashes should stay before being removed and the likely risks of wrong usages of the lashes.(Schroeder, 2015). consumers will avoid eyelashes products that are difficult to use.</a:t>
            </a:r>
          </a:p>
          <a:p>
            <a:r>
              <a:rPr lang="en-US" dirty="0">
                <a:latin typeface="Times New Roman" panose="02020603050405020304" pitchFamily="18" charset="0"/>
                <a:cs typeface="Times New Roman" panose="02020603050405020304" pitchFamily="18" charset="0"/>
              </a:rPr>
              <a:t>Disposal- it refers to the act of getting rid of something. For instance, customers will go for eyelashes that can be reused if mascara has not be applied on it and eye makeup remover can be utilized to cleanse the lashes. Disposing after one use leads to wastage of money. (Jessica, 2019)</a:t>
            </a:r>
            <a:endParaRPr lang="en-US"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4659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8AD10-57E1-4AA4-88D5-E530C6ECA6DA}"/>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reference groups in eyelash purchase.</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F66CDCC-3579-4F39-AC14-DEF3BC92DDD6}"/>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 consumer can develop product and brand preferences. A Customers </a:t>
            </a:r>
            <a:r>
              <a:rPr lang="en-US" b="1" dirty="0">
                <a:latin typeface="Times New Roman" panose="02020603050405020304" pitchFamily="18" charset="0"/>
                <a:cs typeface="Times New Roman" panose="02020603050405020304" pitchFamily="18" charset="0"/>
              </a:rPr>
              <a:t>culture</a:t>
            </a:r>
            <a:r>
              <a:rPr lang="en-US" dirty="0">
                <a:latin typeface="Times New Roman" panose="02020603050405020304" pitchFamily="18" charset="0"/>
                <a:cs typeface="Times New Roman" panose="02020603050405020304" pitchFamily="18" charset="0"/>
              </a:rPr>
              <a:t> will determine her choice and brand of the eyelash they choose. (link)</a:t>
            </a:r>
          </a:p>
          <a:p>
            <a:r>
              <a:rPr lang="en-US" b="1" dirty="0">
                <a:latin typeface="Times New Roman" panose="02020603050405020304" pitchFamily="18" charset="0"/>
                <a:cs typeface="Times New Roman" panose="02020603050405020304" pitchFamily="18" charset="0"/>
              </a:rPr>
              <a:t>Reference groups </a:t>
            </a:r>
            <a:r>
              <a:rPr lang="en-US" dirty="0">
                <a:latin typeface="Times New Roman" panose="02020603050405020304" pitchFamily="18" charset="0"/>
                <a:cs typeface="Times New Roman" panose="02020603050405020304" pitchFamily="18" charset="0"/>
              </a:rPr>
              <a:t>may determine the type of eyelash or the brand a customer chooses. For instance, young females will prefer longer eyelashes than the older generation.(Lantos, pg. 233)</a:t>
            </a:r>
          </a:p>
          <a:p>
            <a:r>
              <a:rPr lang="en-US" dirty="0">
                <a:latin typeface="Times New Roman" panose="02020603050405020304" pitchFamily="18" charset="0"/>
                <a:cs typeface="Times New Roman" panose="02020603050405020304" pitchFamily="18" charset="0"/>
              </a:rPr>
              <a:t>This is due to the importance that the brand image brings. For instance, a classy woman will want an eyelash brand from </a:t>
            </a:r>
            <a:r>
              <a:rPr lang="en-US" dirty="0" err="1">
                <a:latin typeface="Times New Roman" panose="02020603050405020304" pitchFamily="18" charset="0"/>
                <a:cs typeface="Times New Roman" panose="02020603050405020304" pitchFamily="18" charset="0"/>
              </a:rPr>
              <a:t>Ardelli</a:t>
            </a:r>
            <a:r>
              <a:rPr lang="en-US" dirty="0">
                <a:latin typeface="Times New Roman" panose="02020603050405020304" pitchFamily="18" charset="0"/>
                <a:cs typeface="Times New Roman" panose="02020603050405020304" pitchFamily="18" charset="0"/>
              </a:rPr>
              <a:t> than one made from charm max because </a:t>
            </a:r>
            <a:r>
              <a:rPr lang="en-US" dirty="0" err="1">
                <a:latin typeface="Times New Roman" panose="02020603050405020304" pitchFamily="18" charset="0"/>
                <a:cs typeface="Times New Roman" panose="02020603050405020304" pitchFamily="18" charset="0"/>
              </a:rPr>
              <a:t>Ardelli</a:t>
            </a:r>
            <a:r>
              <a:rPr lang="en-US" dirty="0">
                <a:latin typeface="Times New Roman" panose="02020603050405020304" pitchFamily="18" charset="0"/>
                <a:cs typeface="Times New Roman" panose="02020603050405020304" pitchFamily="18" charset="0"/>
              </a:rPr>
              <a:t> has a brand name. (Bearden, pg. 122)</a:t>
            </a:r>
          </a:p>
          <a:p>
            <a:endParaRPr lang="en-US" dirty="0"/>
          </a:p>
        </p:txBody>
      </p:sp>
    </p:spTree>
    <p:extLst>
      <p:ext uri="{BB962C8B-B14F-4D97-AF65-F5344CB8AC3E}">
        <p14:creationId xmlns:p14="http://schemas.microsoft.com/office/powerpoint/2010/main" val="4038140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ECDF6-CF14-40A8-904B-54C718F9BF2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Evolution of Eyelash industry</a:t>
            </a:r>
          </a:p>
        </p:txBody>
      </p:sp>
      <p:sp>
        <p:nvSpPr>
          <p:cNvPr id="3" name="Content Placeholder 2">
            <a:extLst>
              <a:ext uri="{FF2B5EF4-FFF2-40B4-BE49-F238E27FC236}">
                <a16:creationId xmlns:a16="http://schemas.microsoft.com/office/drawing/2014/main" id="{0CFEDA48-276F-496C-ADD7-3D13D31DB9A2}"/>
              </a:ext>
            </a:extLst>
          </p:cNvPr>
          <p:cNvSpPr>
            <a:spLocks noGrp="1"/>
          </p:cNvSpPr>
          <p:nvPr>
            <p:ph idx="1"/>
          </p:nvPr>
        </p:nvSpPr>
        <p:spPr>
          <a:xfrm>
            <a:off x="685800" y="1505243"/>
            <a:ext cx="10515600" cy="7014422"/>
          </a:xfrm>
        </p:spPr>
        <p:txBody>
          <a:bodyPr>
            <a:normAutofit/>
          </a:bodyPr>
          <a:lstStyle/>
          <a:p>
            <a:r>
              <a:rPr lang="en-US" dirty="0">
                <a:latin typeface="Times New Roman" panose="02020603050405020304" pitchFamily="18" charset="0"/>
                <a:cs typeface="Times New Roman" panose="02020603050405020304" pitchFamily="18" charset="0"/>
              </a:rPr>
              <a:t>Eyelashes were invented by a hairdresser in 1902 and by the year 1903, artificial eyelashes were being sold in London. They believed that eye lashes made the eyes of a woman stand out.</a:t>
            </a:r>
          </a:p>
          <a:p>
            <a:r>
              <a:rPr lang="en-US" dirty="0">
                <a:latin typeface="Times New Roman" panose="02020603050405020304" pitchFamily="18" charset="0"/>
                <a:cs typeface="Times New Roman" panose="02020603050405020304" pitchFamily="18" charset="0"/>
              </a:rPr>
              <a:t>As the methods upgraded, the designs of eyelashes also improved and by 1960, they could be utilized to shape specific areas of the eyes. (McKay, 1996)</a:t>
            </a:r>
          </a:p>
          <a:p>
            <a:endParaRPr lang="en-US" dirty="0"/>
          </a:p>
          <a:p>
            <a:endParaRPr lang="en-US" dirty="0"/>
          </a:p>
          <a:p>
            <a:endParaRPr lang="en-US" dirty="0"/>
          </a:p>
          <a:p>
            <a:endParaRPr lang="en-US" dirty="0"/>
          </a:p>
          <a:p>
            <a:endParaRPr lang="en-US" dirty="0"/>
          </a:p>
          <a:p>
            <a:r>
              <a:rPr lang="en-US" sz="1050" dirty="0"/>
              <a:t>Image link: </a:t>
            </a:r>
            <a:r>
              <a:rPr lang="en-US" sz="1050" dirty="0">
                <a:hlinkClick r:id="rId2"/>
              </a:rPr>
              <a:t>https://seenaowell.com/blog/wp-content/uploads/2017/10/actriz-seena-owen.jpg                                                                                                                                                   </a:t>
            </a:r>
            <a:endParaRPr lang="en-US" sz="1050" dirty="0"/>
          </a:p>
        </p:txBody>
      </p:sp>
      <p:sp>
        <p:nvSpPr>
          <p:cNvPr id="4" name="AutoShape 2" descr="la actriz Seena Owen">
            <a:extLst>
              <a:ext uri="{FF2B5EF4-FFF2-40B4-BE49-F238E27FC236}">
                <a16:creationId xmlns:a16="http://schemas.microsoft.com/office/drawing/2014/main" id="{E19D95D6-9EA9-4E70-BC86-565BA07A258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la actriz Seena Owen">
            <a:extLst>
              <a:ext uri="{FF2B5EF4-FFF2-40B4-BE49-F238E27FC236}">
                <a16:creationId xmlns:a16="http://schemas.microsoft.com/office/drawing/2014/main" id="{B30C81F3-B102-4910-8FA7-8E51EC955979}"/>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4" name="Picture 6" descr="la actriz Seena Owen">
            <a:extLst>
              <a:ext uri="{FF2B5EF4-FFF2-40B4-BE49-F238E27FC236}">
                <a16:creationId xmlns:a16="http://schemas.microsoft.com/office/drawing/2014/main" id="{E14F3369-9FB1-4C63-8D77-8D523E9A6A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628" y="3995225"/>
            <a:ext cx="3038621" cy="2253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430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D6D2F-FAFD-4C57-9201-DB31BBEC6A4B}"/>
              </a:ext>
            </a:extLst>
          </p:cNvPr>
          <p:cNvSpPr>
            <a:spLocks noGrp="1"/>
          </p:cNvSpPr>
          <p:nvPr>
            <p:ph type="title"/>
          </p:nvPr>
        </p:nvSpPr>
        <p:spPr/>
        <p:txBody>
          <a:bodyPr/>
          <a:lstStyle/>
          <a:p>
            <a:pPr algn="ctr"/>
            <a:r>
              <a:rPr lang="en-US" dirty="0" err="1"/>
              <a:t>Cont</a:t>
            </a:r>
            <a:r>
              <a:rPr lang="en-US" dirty="0"/>
              <a:t>…</a:t>
            </a:r>
          </a:p>
        </p:txBody>
      </p:sp>
      <p:sp>
        <p:nvSpPr>
          <p:cNvPr id="3" name="Content Placeholder 2">
            <a:extLst>
              <a:ext uri="{FF2B5EF4-FFF2-40B4-BE49-F238E27FC236}">
                <a16:creationId xmlns:a16="http://schemas.microsoft.com/office/drawing/2014/main" id="{F61B9B1E-D7D4-40E8-B1F6-526346F3EDA0}"/>
              </a:ext>
            </a:extLst>
          </p:cNvPr>
          <p:cNvSpPr>
            <a:spLocks noGrp="1"/>
          </p:cNvSpPr>
          <p:nvPr>
            <p:ph idx="1"/>
          </p:nvPr>
        </p:nvSpPr>
        <p:spPr/>
        <p:txBody>
          <a:bodyPr>
            <a:normAutofit fontScale="92500"/>
          </a:bodyPr>
          <a:lstStyle/>
          <a:p>
            <a:r>
              <a:rPr lang="en-US" sz="4000" dirty="0">
                <a:latin typeface="Times New Roman" panose="02020603050405020304" pitchFamily="18" charset="0"/>
                <a:cs typeface="Times New Roman" panose="02020603050405020304" pitchFamily="18" charset="0"/>
              </a:rPr>
              <a:t>In the early 2000, the artificial eyelashes became more precise and were widely used by celebrities and stars. These eyelashes came in large styles, materials, colors. They included human hair, silk, Siberian mink skin and polyester.</a:t>
            </a:r>
          </a:p>
          <a:p>
            <a:endParaRPr lang="en-US" dirty="0"/>
          </a:p>
        </p:txBody>
      </p:sp>
    </p:spTree>
    <p:extLst>
      <p:ext uri="{BB962C8B-B14F-4D97-AF65-F5344CB8AC3E}">
        <p14:creationId xmlns:p14="http://schemas.microsoft.com/office/powerpoint/2010/main" val="1399627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7EE99-BE49-43A7-B526-CC9719D60E0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Importance of consumer behavior</a:t>
            </a:r>
          </a:p>
        </p:txBody>
      </p:sp>
      <p:sp>
        <p:nvSpPr>
          <p:cNvPr id="3" name="Content Placeholder 2">
            <a:extLst>
              <a:ext uri="{FF2B5EF4-FFF2-40B4-BE49-F238E27FC236}">
                <a16:creationId xmlns:a16="http://schemas.microsoft.com/office/drawing/2014/main" id="{27FF7B89-C8B0-4993-BCB6-AEDF3349C2A1}"/>
              </a:ext>
            </a:extLst>
          </p:cNvPr>
          <p:cNvSpPr>
            <a:spLocks noGrp="1"/>
          </p:cNvSpPr>
          <p:nvPr>
            <p:ph idx="1"/>
          </p:nvPr>
        </p:nvSpPr>
        <p:spPr/>
        <p:txBody>
          <a:bodyPr>
            <a:normAutofit lnSpcReduction="10000"/>
          </a:bodyPr>
          <a:lstStyle/>
          <a:p>
            <a:r>
              <a:rPr lang="en-US" sz="3600" dirty="0">
                <a:latin typeface="Times New Roman" panose="02020603050405020304" pitchFamily="18" charset="0"/>
                <a:cs typeface="Times New Roman" panose="02020603050405020304" pitchFamily="18" charset="0"/>
              </a:rPr>
              <a:t>Consumer behavior is important because it helps marketers and the firm in general to comprehend what makes a customer buy a product by assessing the types products that are of interests to the customer, as well as comprehending the likes and dislikes of the customers. (McKay, 1996)</a:t>
            </a:r>
          </a:p>
        </p:txBody>
      </p:sp>
    </p:spTree>
    <p:extLst>
      <p:ext uri="{BB962C8B-B14F-4D97-AF65-F5344CB8AC3E}">
        <p14:creationId xmlns:p14="http://schemas.microsoft.com/office/powerpoint/2010/main" val="2438528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44D89-D5B8-4830-A25F-C974EEB8498F}"/>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Work cited</a:t>
            </a:r>
          </a:p>
        </p:txBody>
      </p:sp>
      <p:sp>
        <p:nvSpPr>
          <p:cNvPr id="3" name="Content Placeholder 2">
            <a:extLst>
              <a:ext uri="{FF2B5EF4-FFF2-40B4-BE49-F238E27FC236}">
                <a16:creationId xmlns:a16="http://schemas.microsoft.com/office/drawing/2014/main" id="{C2B1EED5-06F3-4F36-B173-FCA5916DBF0B}"/>
              </a:ext>
            </a:extLst>
          </p:cNvPr>
          <p:cNvSpPr>
            <a:spLocks noGrp="1"/>
          </p:cNvSpPr>
          <p:nvPr>
            <p:ph idx="1"/>
          </p:nvPr>
        </p:nvSpPr>
        <p:spPr>
          <a:xfrm>
            <a:off x="838200" y="1825625"/>
            <a:ext cx="10515600" cy="4667250"/>
          </a:xfrm>
        </p:spPr>
        <p:txBody>
          <a:bodyPr>
            <a:normAutofit/>
          </a:bodyPr>
          <a:lstStyle/>
          <a:p>
            <a:pPr marL="0" indent="-457200">
              <a:lnSpc>
                <a:spcPct val="110000"/>
              </a:lnSpc>
              <a:buNone/>
            </a:pPr>
            <a:r>
              <a:rPr lang="en-US" dirty="0">
                <a:latin typeface="Times New Roman" panose="02020603050405020304" pitchFamily="18" charset="0"/>
                <a:cs typeface="Times New Roman" panose="02020603050405020304" pitchFamily="18" charset="0"/>
              </a:rPr>
              <a:t>McKay, G. (1996). </a:t>
            </a:r>
            <a:r>
              <a:rPr lang="en-US" i="1" dirty="0">
                <a:latin typeface="Times New Roman" panose="02020603050405020304" pitchFamily="18" charset="0"/>
                <a:cs typeface="Times New Roman" panose="02020603050405020304" pitchFamily="18" charset="0"/>
              </a:rPr>
              <a:t>Senseless acts of beauty: cultures of resistance since the sixties</a:t>
            </a:r>
            <a:r>
              <a:rPr lang="en-US" dirty="0">
                <a:latin typeface="Times New Roman" panose="02020603050405020304" pitchFamily="18" charset="0"/>
                <a:cs typeface="Times New Roman" panose="02020603050405020304" pitchFamily="18" charset="0"/>
              </a:rPr>
              <a:t>. Verso.</a:t>
            </a:r>
          </a:p>
          <a:p>
            <a:pPr marL="0" indent="-457200">
              <a:lnSpc>
                <a:spcPct val="110000"/>
              </a:lnSpc>
              <a:buNone/>
            </a:pPr>
            <a:r>
              <a:rPr lang="en-US" dirty="0">
                <a:latin typeface="Times New Roman" panose="02020603050405020304" pitchFamily="18" charset="0"/>
                <a:cs typeface="Times New Roman" panose="02020603050405020304" pitchFamily="18" charset="0"/>
              </a:rPr>
              <a:t>Lantos, G. P. (2015). </a:t>
            </a:r>
            <a:r>
              <a:rPr lang="en-US" i="1" dirty="0">
                <a:latin typeface="Times New Roman" panose="02020603050405020304" pitchFamily="18" charset="0"/>
                <a:cs typeface="Times New Roman" panose="02020603050405020304" pitchFamily="18" charset="0"/>
              </a:rPr>
              <a:t>Consumer behavior in action: Real-life applications for marketing managers</a:t>
            </a:r>
            <a:r>
              <a:rPr lang="en-US" dirty="0">
                <a:latin typeface="Times New Roman" panose="02020603050405020304" pitchFamily="18" charset="0"/>
                <a:cs typeface="Times New Roman" panose="02020603050405020304" pitchFamily="18" charset="0"/>
              </a:rPr>
              <a:t>. Routledge.</a:t>
            </a:r>
          </a:p>
          <a:p>
            <a:pPr marL="0" indent="-457200">
              <a:lnSpc>
                <a:spcPct val="110000"/>
              </a:lnSpc>
              <a:buNone/>
            </a:pPr>
            <a:r>
              <a:rPr lang="en-US" dirty="0">
                <a:latin typeface="Times New Roman" panose="02020603050405020304" pitchFamily="18" charset="0"/>
                <a:cs typeface="Times New Roman" panose="02020603050405020304" pitchFamily="18" charset="0"/>
              </a:rPr>
              <a:t>Bearden, W. O., &amp; Etzel, M. J. (2012). Reference group influence on product and brand purchase decisions. </a:t>
            </a:r>
            <a:r>
              <a:rPr lang="en-US" i="1" dirty="0">
                <a:latin typeface="Times New Roman" panose="02020603050405020304" pitchFamily="18" charset="0"/>
                <a:cs typeface="Times New Roman" panose="02020603050405020304" pitchFamily="18" charset="0"/>
              </a:rPr>
              <a:t>Journal of consumer research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9</a:t>
            </a:r>
            <a:r>
              <a:rPr lang="en-US" dirty="0">
                <a:latin typeface="Times New Roman" panose="02020603050405020304" pitchFamily="18" charset="0"/>
                <a:cs typeface="Times New Roman" panose="02020603050405020304" pitchFamily="18" charset="0"/>
              </a:rPr>
              <a:t>(2), 183-194.</a:t>
            </a:r>
          </a:p>
          <a:p>
            <a:pPr marL="0" indent="-457200">
              <a:lnSpc>
                <a:spcPct val="110000"/>
              </a:lnSpc>
              <a:buNone/>
            </a:pPr>
            <a:r>
              <a:rPr lang="en-US" dirty="0">
                <a:latin typeface="Times New Roman" panose="02020603050405020304" pitchFamily="18" charset="0"/>
                <a:cs typeface="Times New Roman" panose="02020603050405020304" pitchFamily="18" charset="0"/>
              </a:rPr>
              <a:t>Green, P. (2012). </a:t>
            </a:r>
            <a:r>
              <a:rPr lang="en-US" i="1" dirty="0">
                <a:latin typeface="Times New Roman" panose="02020603050405020304" pitchFamily="18" charset="0"/>
                <a:cs typeface="Times New Roman" panose="02020603050405020304" pitchFamily="18" charset="0"/>
              </a:rPr>
              <a:t>U.S. Patent No. 8,127,776</a:t>
            </a:r>
            <a:r>
              <a:rPr lang="en-US" dirty="0">
                <a:latin typeface="Times New Roman" panose="02020603050405020304" pitchFamily="18" charset="0"/>
                <a:cs typeface="Times New Roman" panose="02020603050405020304" pitchFamily="18" charset="0"/>
              </a:rPr>
              <a:t>. Washington, DC: U.S. Patent and Trademark Office.</a:t>
            </a:r>
          </a:p>
          <a:p>
            <a:pPr marL="0" indent="-457200">
              <a:lnSpc>
                <a:spcPct val="110000"/>
              </a:lnSpc>
              <a:buNone/>
            </a:pPr>
            <a:r>
              <a:rPr lang="en-US" dirty="0">
                <a:latin typeface="Times New Roman" panose="02020603050405020304" pitchFamily="18" charset="0"/>
                <a:cs typeface="Times New Roman" panose="02020603050405020304" pitchFamily="18" charset="0"/>
              </a:rPr>
              <a:t>Schroeder, S. (2015). </a:t>
            </a:r>
            <a:r>
              <a:rPr lang="en-US" i="1" dirty="0">
                <a:latin typeface="Times New Roman" panose="02020603050405020304" pitchFamily="18" charset="0"/>
                <a:cs typeface="Times New Roman" panose="02020603050405020304" pitchFamily="18" charset="0"/>
              </a:rPr>
              <a:t>U.S. Patent No. 9,215,901</a:t>
            </a:r>
            <a:r>
              <a:rPr lang="en-US" dirty="0">
                <a:latin typeface="Times New Roman" panose="02020603050405020304" pitchFamily="18" charset="0"/>
                <a:cs typeface="Times New Roman" panose="02020603050405020304" pitchFamily="18" charset="0"/>
              </a:rPr>
              <a:t>. Washington, DC: U.S. Patent and Trademark Office.</a:t>
            </a:r>
          </a:p>
          <a:p>
            <a:pPr marL="0" indent="-457200" fontAlgn="t">
              <a:lnSpc>
                <a:spcPct val="110000"/>
              </a:lnSpc>
              <a:buNone/>
            </a:pPr>
            <a:r>
              <a:rPr lang="en-US" dirty="0">
                <a:latin typeface="Times New Roman" panose="02020603050405020304" pitchFamily="18" charset="0"/>
                <a:cs typeface="Times New Roman" panose="02020603050405020304" pitchFamily="18" charset="0"/>
              </a:rPr>
              <a:t>Schiffer, J. (2019). Eyelash extensions are so popular, they’re spawning whole product categories. Journal of Vogue Business, 10(4), 34-44</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37120944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304</TotalTime>
  <Words>1042</Words>
  <Application>Microsoft Office PowerPoint</Application>
  <PresentationFormat>Widescreen</PresentationFormat>
  <Paragraphs>58</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Times New Roman</vt:lpstr>
      <vt:lpstr>Trebuchet MS</vt:lpstr>
      <vt:lpstr>Wingdings</vt:lpstr>
      <vt:lpstr>Wingdings 3</vt:lpstr>
      <vt:lpstr>Facet</vt:lpstr>
      <vt:lpstr>Eyelash purchase Consumer behavior Students name </vt:lpstr>
      <vt:lpstr>PowerPoint Presentation</vt:lpstr>
      <vt:lpstr>$1.6 million sales market for eyelashes in the US https://www.statista.com/statistics/323101/sales-of-false-eyelashes-and-adhesives-in-the-us/</vt:lpstr>
      <vt:lpstr>What is consumer behavior?</vt:lpstr>
      <vt:lpstr>Consumer behavior process</vt:lpstr>
      <vt:lpstr>Cont…</vt:lpstr>
      <vt:lpstr>reference groups in eyelash purchase. </vt:lpstr>
      <vt:lpstr>Evolution of Eyelash industry</vt:lpstr>
      <vt:lpstr>Cont…</vt:lpstr>
      <vt:lpstr>Importance of consumer behavior</vt:lpstr>
      <vt:lpstr>Work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25</cp:revision>
  <dcterms:created xsi:type="dcterms:W3CDTF">2020-06-22T04:31:16Z</dcterms:created>
  <dcterms:modified xsi:type="dcterms:W3CDTF">2020-06-22T09:45:55Z</dcterms:modified>
</cp:coreProperties>
</file>